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6197"/>
  </p:normalViewPr>
  <p:slideViewPr>
    <p:cSldViewPr snapToGrid="0">
      <p:cViewPr>
        <p:scale>
          <a:sx n="105" d="100"/>
          <a:sy n="105" d="100"/>
        </p:scale>
        <p:origin x="744"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EBD075-29C4-644B-96CD-792675DFF97A}" type="datetimeFigureOut">
              <a:rPr lang="en-US" smtClean="0"/>
              <a:t>9/13/22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E88D41-1346-8B45-9A04-AB9D90B595CF}" type="slidenum">
              <a:rPr lang="en-US" smtClean="0"/>
              <a:t>‹#›</a:t>
            </a:fld>
            <a:endParaRPr lang="en-US"/>
          </a:p>
        </p:txBody>
      </p:sp>
    </p:spTree>
    <p:extLst>
      <p:ext uri="{BB962C8B-B14F-4D97-AF65-F5344CB8AC3E}">
        <p14:creationId xmlns:p14="http://schemas.microsoft.com/office/powerpoint/2010/main" val="9982481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E88D41-1346-8B45-9A04-AB9D90B595CF}" type="slidenum">
              <a:rPr lang="en-US" smtClean="0"/>
              <a:t>3</a:t>
            </a:fld>
            <a:endParaRPr lang="en-US"/>
          </a:p>
        </p:txBody>
      </p:sp>
    </p:spTree>
    <p:extLst>
      <p:ext uri="{BB962C8B-B14F-4D97-AF65-F5344CB8AC3E}">
        <p14:creationId xmlns:p14="http://schemas.microsoft.com/office/powerpoint/2010/main" val="1716729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3848C-3AA7-7C0B-1951-1E62DF7C15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C74E7CC-8A7E-CD92-29C2-60E58333A1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99B746-4407-B278-0CEC-5ACA2691E470}"/>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5" name="Footer Placeholder 4">
            <a:extLst>
              <a:ext uri="{FF2B5EF4-FFF2-40B4-BE49-F238E27FC236}">
                <a16:creationId xmlns:a16="http://schemas.microsoft.com/office/drawing/2014/main" id="{E3D799F1-1F4F-DC75-F4E5-C51B6B87EF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DD4E07-F376-F980-B091-65BC47993AD4}"/>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3704449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DEBE9-E78A-C402-EEA9-09480D9059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583F4AA-48A2-46A7-5BAC-C3DF49CEB0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2E7FB8-83E2-F472-A927-B76A319D05B6}"/>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5" name="Footer Placeholder 4">
            <a:extLst>
              <a:ext uri="{FF2B5EF4-FFF2-40B4-BE49-F238E27FC236}">
                <a16:creationId xmlns:a16="http://schemas.microsoft.com/office/drawing/2014/main" id="{E0D768F6-265F-0666-6C13-D67A234FA5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F33A2E-7AE3-63B8-E731-6EF0FF35BBDB}"/>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995204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528F2D6-8ADB-139C-EE10-5DE8ABB7CB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35C5CCF-93AE-BF16-4B40-D82F9482B1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9C3D32-8959-262E-91A9-00EA0E0ABB4C}"/>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5" name="Footer Placeholder 4">
            <a:extLst>
              <a:ext uri="{FF2B5EF4-FFF2-40B4-BE49-F238E27FC236}">
                <a16:creationId xmlns:a16="http://schemas.microsoft.com/office/drawing/2014/main" id="{7CD8F030-D8F5-61B2-82C8-A1D84F8131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179F30-95B7-1F7A-35FD-D77C264E120D}"/>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820988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ADBED-D2F3-2A48-DA55-27F658F819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BA995E-6B10-B5CC-7ADE-9BA85D1F9E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F71D8C-A798-719D-3A34-2551D69DD1C2}"/>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5" name="Footer Placeholder 4">
            <a:extLst>
              <a:ext uri="{FF2B5EF4-FFF2-40B4-BE49-F238E27FC236}">
                <a16:creationId xmlns:a16="http://schemas.microsoft.com/office/drawing/2014/main" id="{42898CA2-7BCE-4A57-F21A-D2A86DE2C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198176-CAF3-8E71-AF99-74C7EB12FA45}"/>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1416737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CB9CE-EA65-EE7C-D0C1-7A6F7AC0DC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1D7740C-8B0B-C435-90D8-33EA3F2FFE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CEBD70-8055-40A5-E9B6-DE1A8D46C0C0}"/>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5" name="Footer Placeholder 4">
            <a:extLst>
              <a:ext uri="{FF2B5EF4-FFF2-40B4-BE49-F238E27FC236}">
                <a16:creationId xmlns:a16="http://schemas.microsoft.com/office/drawing/2014/main" id="{71C1091E-ED45-15AE-859C-D96F197BF7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645DAC-99F9-9AB1-F2AA-33F487E4D93A}"/>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2305084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F3332-D4FC-3BF2-3C1A-7DF15A13AD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7DE7E7-5242-ADD0-9E5B-7D2FD3F53D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54EBD5-2ECA-3379-3D1A-8EF20D3C5BC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35066D-3FE0-6BB8-3456-5B16D7B5B730}"/>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6" name="Footer Placeholder 5">
            <a:extLst>
              <a:ext uri="{FF2B5EF4-FFF2-40B4-BE49-F238E27FC236}">
                <a16:creationId xmlns:a16="http://schemas.microsoft.com/office/drawing/2014/main" id="{EF67D621-CEFE-A296-8BAD-DBB8A71810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B5E9F-0922-0E25-681D-2B108F5DCCEF}"/>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1458245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CE4A6-B5B7-B24A-0AC9-1DEBB9F4794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E9CDC8-93D9-1A87-E420-751AADA6D8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52B2C6-1488-93EE-B19F-3CE48AE26F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CD7657-440E-02BC-9127-5E95D01C99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5280F98-7268-A22C-81CF-2359151B81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1A354F-5052-F450-38F7-B7ABB9898FA7}"/>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8" name="Footer Placeholder 7">
            <a:extLst>
              <a:ext uri="{FF2B5EF4-FFF2-40B4-BE49-F238E27FC236}">
                <a16:creationId xmlns:a16="http://schemas.microsoft.com/office/drawing/2014/main" id="{A4FEBED7-34F7-3E3F-F94A-39163E305ED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E45502-74A8-89C5-E6F7-EE1FDAAA3CCA}"/>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3669020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13506-B60A-F714-5E6D-E5698F68437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9F2C3E-F28F-4669-BFFA-9D9E0D272A30}"/>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4" name="Footer Placeholder 3">
            <a:extLst>
              <a:ext uri="{FF2B5EF4-FFF2-40B4-BE49-F238E27FC236}">
                <a16:creationId xmlns:a16="http://schemas.microsoft.com/office/drawing/2014/main" id="{3810C53A-EB7C-5905-376C-65723A992E6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263096A-180D-DFA6-FA46-EBFE896D2352}"/>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4402277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3854A0-942F-A413-C9B8-860D814964BF}"/>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3" name="Footer Placeholder 2">
            <a:extLst>
              <a:ext uri="{FF2B5EF4-FFF2-40B4-BE49-F238E27FC236}">
                <a16:creationId xmlns:a16="http://schemas.microsoft.com/office/drawing/2014/main" id="{6B617C81-60F3-E720-6EED-4122E4260D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FD0BD-8411-C3E9-BDC7-91AFF8B33783}"/>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3329217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1DBCE-6DFB-9002-01C6-F420B17EAE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9B751E6-0BA3-5BDC-B248-E3A4C509A6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F899D0-312B-838F-3D50-6A85DD1E8E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450F0F-F35E-7CAF-503C-C52C83AFA514}"/>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6" name="Footer Placeholder 5">
            <a:extLst>
              <a:ext uri="{FF2B5EF4-FFF2-40B4-BE49-F238E27FC236}">
                <a16:creationId xmlns:a16="http://schemas.microsoft.com/office/drawing/2014/main" id="{B4D06E6D-1FB1-B31C-4813-CC70E70D18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D6DA3A-C222-1128-09D7-839D4CCEC201}"/>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4172097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8359A-D2D2-31E3-A17F-A0E046A2EB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66A3DC-0303-1BD8-AF0F-9B6D99F31F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F804779-FB7C-9A84-CD15-C96ACC0DD4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5531B-33B8-AF83-8D01-363739B01B82}"/>
              </a:ext>
            </a:extLst>
          </p:cNvPr>
          <p:cNvSpPr>
            <a:spLocks noGrp="1"/>
          </p:cNvSpPr>
          <p:nvPr>
            <p:ph type="dt" sz="half" idx="10"/>
          </p:nvPr>
        </p:nvSpPr>
        <p:spPr/>
        <p:txBody>
          <a:bodyPr/>
          <a:lstStyle/>
          <a:p>
            <a:fld id="{F4E2EAFC-EB5B-3C44-BA5D-3CDCBA0B5C8C}" type="datetimeFigureOut">
              <a:rPr lang="en-US" smtClean="0"/>
              <a:t>9/13/22</a:t>
            </a:fld>
            <a:endParaRPr lang="en-US"/>
          </a:p>
        </p:txBody>
      </p:sp>
      <p:sp>
        <p:nvSpPr>
          <p:cNvPr id="6" name="Footer Placeholder 5">
            <a:extLst>
              <a:ext uri="{FF2B5EF4-FFF2-40B4-BE49-F238E27FC236}">
                <a16:creationId xmlns:a16="http://schemas.microsoft.com/office/drawing/2014/main" id="{64F24067-BF38-6DFF-AB1A-04B86BDF0C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ED41D8-3A5C-831D-7F9D-45216CA540C4}"/>
              </a:ext>
            </a:extLst>
          </p:cNvPr>
          <p:cNvSpPr>
            <a:spLocks noGrp="1"/>
          </p:cNvSpPr>
          <p:nvPr>
            <p:ph type="sldNum" sz="quarter" idx="12"/>
          </p:nvPr>
        </p:nvSpPr>
        <p:spPr/>
        <p:txBody>
          <a:bodyPr/>
          <a:lstStyle/>
          <a:p>
            <a:fld id="{9A51C5E4-8D47-1D49-A077-B9C9CC2ABEB7}" type="slidenum">
              <a:rPr lang="en-US" smtClean="0"/>
              <a:t>‹#›</a:t>
            </a:fld>
            <a:endParaRPr lang="en-US"/>
          </a:p>
        </p:txBody>
      </p:sp>
    </p:spTree>
    <p:extLst>
      <p:ext uri="{BB962C8B-B14F-4D97-AF65-F5344CB8AC3E}">
        <p14:creationId xmlns:p14="http://schemas.microsoft.com/office/powerpoint/2010/main" val="1006960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CAF505-1D55-4F84-5DCA-D41AC90E4F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9779A5-C16C-532D-7293-DBAD1BEE17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D01A9-FB3F-4816-5506-8CBE1641B0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E2EAFC-EB5B-3C44-BA5D-3CDCBA0B5C8C}" type="datetimeFigureOut">
              <a:rPr lang="en-US" smtClean="0"/>
              <a:t>9/13/22</a:t>
            </a:fld>
            <a:endParaRPr lang="en-US"/>
          </a:p>
        </p:txBody>
      </p:sp>
      <p:sp>
        <p:nvSpPr>
          <p:cNvPr id="5" name="Footer Placeholder 4">
            <a:extLst>
              <a:ext uri="{FF2B5EF4-FFF2-40B4-BE49-F238E27FC236}">
                <a16:creationId xmlns:a16="http://schemas.microsoft.com/office/drawing/2014/main" id="{09718593-7DF9-2635-B23C-9DE8C7C456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B5CB764-7F81-A5FF-3ECB-AE351DC7F4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51C5E4-8D47-1D49-A077-B9C9CC2ABEB7}" type="slidenum">
              <a:rPr lang="en-US" smtClean="0"/>
              <a:t>‹#›</a:t>
            </a:fld>
            <a:endParaRPr lang="en-US"/>
          </a:p>
        </p:txBody>
      </p:sp>
    </p:spTree>
    <p:extLst>
      <p:ext uri="{BB962C8B-B14F-4D97-AF65-F5344CB8AC3E}">
        <p14:creationId xmlns:p14="http://schemas.microsoft.com/office/powerpoint/2010/main" val="29156855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FC31B-5696-A131-FAFF-7198D5406DD9}"/>
              </a:ext>
            </a:extLst>
          </p:cNvPr>
          <p:cNvSpPr>
            <a:spLocks noGrp="1"/>
          </p:cNvSpPr>
          <p:nvPr>
            <p:ph type="ctrTitle"/>
          </p:nvPr>
        </p:nvSpPr>
        <p:spPr>
          <a:xfrm>
            <a:off x="1524000" y="868362"/>
            <a:ext cx="9144000" cy="2387600"/>
          </a:xfrm>
        </p:spPr>
        <p:txBody>
          <a:bodyPr>
            <a:normAutofit/>
          </a:bodyPr>
          <a:lstStyle/>
          <a:p>
            <a:r>
              <a:rPr lang="en-US" sz="4000" dirty="0" err="1"/>
              <a:t>HuBMAP</a:t>
            </a:r>
            <a:r>
              <a:rPr lang="en-US" sz="4000" dirty="0"/>
              <a:t> + HPA – Hacking </a:t>
            </a:r>
            <a:r>
              <a:rPr lang="en-US" sz="4000" dirty="0" err="1"/>
              <a:t>theHuman</a:t>
            </a:r>
            <a:r>
              <a:rPr lang="en-US" sz="4000" dirty="0"/>
              <a:t> Body</a:t>
            </a:r>
          </a:p>
        </p:txBody>
      </p:sp>
      <p:sp>
        <p:nvSpPr>
          <p:cNvPr id="3" name="Subtitle 2">
            <a:extLst>
              <a:ext uri="{FF2B5EF4-FFF2-40B4-BE49-F238E27FC236}">
                <a16:creationId xmlns:a16="http://schemas.microsoft.com/office/drawing/2014/main" id="{5D68577A-B96D-9530-5F89-C3F4E0C87538}"/>
              </a:ext>
            </a:extLst>
          </p:cNvPr>
          <p:cNvSpPr>
            <a:spLocks noGrp="1"/>
          </p:cNvSpPr>
          <p:nvPr>
            <p:ph type="subTitle" idx="1"/>
          </p:nvPr>
        </p:nvSpPr>
        <p:spPr>
          <a:xfrm>
            <a:off x="1524000" y="3796348"/>
            <a:ext cx="9144000" cy="1655762"/>
          </a:xfrm>
        </p:spPr>
        <p:txBody>
          <a:bodyPr/>
          <a:lstStyle/>
          <a:p>
            <a:r>
              <a:rPr lang="en-US" dirty="0"/>
              <a:t>Jenna Kim</a:t>
            </a:r>
          </a:p>
        </p:txBody>
      </p:sp>
    </p:spTree>
    <p:extLst>
      <p:ext uri="{BB962C8B-B14F-4D97-AF65-F5344CB8AC3E}">
        <p14:creationId xmlns:p14="http://schemas.microsoft.com/office/powerpoint/2010/main" val="108106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FC20E-C3EC-5F52-1078-98D283E96AC7}"/>
              </a:ext>
            </a:extLst>
          </p:cNvPr>
          <p:cNvSpPr>
            <a:spLocks noGrp="1"/>
          </p:cNvSpPr>
          <p:nvPr>
            <p:ph type="title"/>
          </p:nvPr>
        </p:nvSpPr>
        <p:spPr/>
        <p:txBody>
          <a:bodyPr/>
          <a:lstStyle/>
          <a:p>
            <a:r>
              <a:rPr lang="en-US" dirty="0"/>
              <a:t>Purpose</a:t>
            </a:r>
          </a:p>
        </p:txBody>
      </p:sp>
      <p:sp>
        <p:nvSpPr>
          <p:cNvPr id="3" name="Content Placeholder 2">
            <a:extLst>
              <a:ext uri="{FF2B5EF4-FFF2-40B4-BE49-F238E27FC236}">
                <a16:creationId xmlns:a16="http://schemas.microsoft.com/office/drawing/2014/main" id="{EF1E3357-39B9-46E6-C923-B1C44D8C0E92}"/>
              </a:ext>
            </a:extLst>
          </p:cNvPr>
          <p:cNvSpPr>
            <a:spLocks noGrp="1"/>
          </p:cNvSpPr>
          <p:nvPr>
            <p:ph idx="1"/>
          </p:nvPr>
        </p:nvSpPr>
        <p:spPr/>
        <p:txBody>
          <a:bodyPr>
            <a:normAutofit fontScale="92500" lnSpcReduction="20000"/>
          </a:bodyPr>
          <a:lstStyle/>
          <a:p>
            <a:r>
              <a:rPr lang="en-US" dirty="0"/>
              <a:t>The purpose of this competition is distinguishing five different human organ</a:t>
            </a:r>
            <a:r>
              <a:rPr lang="en-US" altLang="ko-KR" dirty="0"/>
              <a:t>(kidney, lung, intestine, spleen, prostate) </a:t>
            </a:r>
            <a:r>
              <a:rPr lang="en-US" dirty="0"/>
              <a:t>by deep learning using image of cells. </a:t>
            </a:r>
          </a:p>
          <a:p>
            <a:r>
              <a:rPr lang="en-US" dirty="0"/>
              <a:t>To find this, the data should have special functional tissue units(FTUs) which make each organ different. However, it seems like almost impossible to annotate all FTUs since glomeruli FTUs which can be found on kidney are more than one million. </a:t>
            </a:r>
          </a:p>
          <a:p>
            <a:r>
              <a:rPr lang="en-US" dirty="0"/>
              <a:t>So, I think it is important to find the best algorithm using current annotated dataset.</a:t>
            </a:r>
          </a:p>
          <a:p>
            <a:r>
              <a:rPr lang="en-US" dirty="0"/>
              <a:t>To find the best algorithm, I think I need to solve two questions. First, I need to understand the dataset itself. </a:t>
            </a:r>
          </a:p>
          <a:p>
            <a:r>
              <a:rPr lang="en-US" dirty="0"/>
              <a:t>So, I overlap the RLE to image to see is there any specific thing I can see by each organ. </a:t>
            </a:r>
          </a:p>
        </p:txBody>
      </p:sp>
    </p:spTree>
    <p:extLst>
      <p:ext uri="{BB962C8B-B14F-4D97-AF65-F5344CB8AC3E}">
        <p14:creationId xmlns:p14="http://schemas.microsoft.com/office/powerpoint/2010/main" val="1961273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BB16A-4F62-EF0D-472F-97495A2B3A5D}"/>
              </a:ext>
            </a:extLst>
          </p:cNvPr>
          <p:cNvSpPr>
            <a:spLocks noGrp="1"/>
          </p:cNvSpPr>
          <p:nvPr>
            <p:ph type="title"/>
          </p:nvPr>
        </p:nvSpPr>
        <p:spPr/>
        <p:txBody>
          <a:bodyPr/>
          <a:lstStyle/>
          <a:p>
            <a:r>
              <a:rPr lang="en-US" dirty="0"/>
              <a:t>Kidney</a:t>
            </a:r>
          </a:p>
        </p:txBody>
      </p:sp>
      <p:pic>
        <p:nvPicPr>
          <p:cNvPr id="5" name="Content Placeholder 4">
            <a:extLst>
              <a:ext uri="{FF2B5EF4-FFF2-40B4-BE49-F238E27FC236}">
                <a16:creationId xmlns:a16="http://schemas.microsoft.com/office/drawing/2014/main" id="{6C49B0A9-2150-F6CF-697C-FABC366DC480}"/>
              </a:ext>
            </a:extLst>
          </p:cNvPr>
          <p:cNvPicPr>
            <a:picLocks noGrp="1" noChangeAspect="1"/>
          </p:cNvPicPr>
          <p:nvPr>
            <p:ph idx="1"/>
          </p:nvPr>
        </p:nvPicPr>
        <p:blipFill>
          <a:blip r:embed="rId3"/>
          <a:stretch>
            <a:fillRect/>
          </a:stretch>
        </p:blipFill>
        <p:spPr>
          <a:xfrm rot="16200000">
            <a:off x="4410075" y="-1883577"/>
            <a:ext cx="3371850" cy="11779583"/>
          </a:xfrm>
        </p:spPr>
      </p:pic>
      <p:pic>
        <p:nvPicPr>
          <p:cNvPr id="7" name="Picture 6">
            <a:extLst>
              <a:ext uri="{FF2B5EF4-FFF2-40B4-BE49-F238E27FC236}">
                <a16:creationId xmlns:a16="http://schemas.microsoft.com/office/drawing/2014/main" id="{12D3D21D-D848-43CE-2872-57790F6C8C58}"/>
              </a:ext>
            </a:extLst>
          </p:cNvPr>
          <p:cNvPicPr>
            <a:picLocks noChangeAspect="1"/>
          </p:cNvPicPr>
          <p:nvPr/>
        </p:nvPicPr>
        <p:blipFill>
          <a:blip r:embed="rId4"/>
          <a:stretch>
            <a:fillRect/>
          </a:stretch>
        </p:blipFill>
        <p:spPr>
          <a:xfrm>
            <a:off x="5971834" y="478917"/>
            <a:ext cx="6013958" cy="6013958"/>
          </a:xfrm>
          <a:prstGeom prst="rect">
            <a:avLst/>
          </a:prstGeom>
        </p:spPr>
      </p:pic>
    </p:spTree>
    <p:extLst>
      <p:ext uri="{BB962C8B-B14F-4D97-AF65-F5344CB8AC3E}">
        <p14:creationId xmlns:p14="http://schemas.microsoft.com/office/powerpoint/2010/main" val="4259328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3B9FA-70AC-244C-4EC4-5F24646FE631}"/>
              </a:ext>
            </a:extLst>
          </p:cNvPr>
          <p:cNvSpPr>
            <a:spLocks noGrp="1"/>
          </p:cNvSpPr>
          <p:nvPr>
            <p:ph type="title"/>
          </p:nvPr>
        </p:nvSpPr>
        <p:spPr/>
        <p:txBody>
          <a:bodyPr/>
          <a:lstStyle/>
          <a:p>
            <a:r>
              <a:rPr lang="en-US" dirty="0"/>
              <a:t>Lung</a:t>
            </a:r>
          </a:p>
        </p:txBody>
      </p:sp>
      <p:pic>
        <p:nvPicPr>
          <p:cNvPr id="5" name="Content Placeholder 4">
            <a:extLst>
              <a:ext uri="{FF2B5EF4-FFF2-40B4-BE49-F238E27FC236}">
                <a16:creationId xmlns:a16="http://schemas.microsoft.com/office/drawing/2014/main" id="{F4F10423-727A-F0A3-682E-8A80E1F88AA4}"/>
              </a:ext>
            </a:extLst>
          </p:cNvPr>
          <p:cNvPicPr>
            <a:picLocks noGrp="1" noChangeAspect="1"/>
          </p:cNvPicPr>
          <p:nvPr>
            <p:ph idx="1"/>
          </p:nvPr>
        </p:nvPicPr>
        <p:blipFill>
          <a:blip r:embed="rId2"/>
          <a:stretch>
            <a:fillRect/>
          </a:stretch>
        </p:blipFill>
        <p:spPr>
          <a:xfrm rot="16200000">
            <a:off x="4443889" y="-1754493"/>
            <a:ext cx="3304222" cy="11543323"/>
          </a:xfrm>
        </p:spPr>
      </p:pic>
      <p:pic>
        <p:nvPicPr>
          <p:cNvPr id="7" name="Picture 6">
            <a:extLst>
              <a:ext uri="{FF2B5EF4-FFF2-40B4-BE49-F238E27FC236}">
                <a16:creationId xmlns:a16="http://schemas.microsoft.com/office/drawing/2014/main" id="{98758AC5-BB89-8224-C1D5-DD6DDECF23A6}"/>
              </a:ext>
            </a:extLst>
          </p:cNvPr>
          <p:cNvPicPr>
            <a:picLocks noChangeAspect="1"/>
          </p:cNvPicPr>
          <p:nvPr/>
        </p:nvPicPr>
        <p:blipFill>
          <a:blip r:embed="rId3"/>
          <a:stretch>
            <a:fillRect/>
          </a:stretch>
        </p:blipFill>
        <p:spPr>
          <a:xfrm>
            <a:off x="5779008" y="365125"/>
            <a:ext cx="6251448" cy="6221680"/>
          </a:xfrm>
          <a:prstGeom prst="rect">
            <a:avLst/>
          </a:prstGeom>
        </p:spPr>
      </p:pic>
    </p:spTree>
    <p:extLst>
      <p:ext uri="{BB962C8B-B14F-4D97-AF65-F5344CB8AC3E}">
        <p14:creationId xmlns:p14="http://schemas.microsoft.com/office/powerpoint/2010/main" val="55343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68971-BCD9-ABAE-71CD-EBDCC49889D6}"/>
              </a:ext>
            </a:extLst>
          </p:cNvPr>
          <p:cNvSpPr>
            <a:spLocks noGrp="1"/>
          </p:cNvSpPr>
          <p:nvPr>
            <p:ph type="title"/>
          </p:nvPr>
        </p:nvSpPr>
        <p:spPr/>
        <p:txBody>
          <a:bodyPr/>
          <a:lstStyle/>
          <a:p>
            <a:r>
              <a:rPr lang="en-US" dirty="0"/>
              <a:t>Intestine</a:t>
            </a:r>
          </a:p>
        </p:txBody>
      </p:sp>
      <p:pic>
        <p:nvPicPr>
          <p:cNvPr id="5" name="Content Placeholder 4">
            <a:extLst>
              <a:ext uri="{FF2B5EF4-FFF2-40B4-BE49-F238E27FC236}">
                <a16:creationId xmlns:a16="http://schemas.microsoft.com/office/drawing/2014/main" id="{0B632D2E-E2DB-F9E5-A322-F1A5967B6878}"/>
              </a:ext>
            </a:extLst>
          </p:cNvPr>
          <p:cNvPicPr>
            <a:picLocks noGrp="1" noChangeAspect="1"/>
          </p:cNvPicPr>
          <p:nvPr>
            <p:ph idx="1"/>
          </p:nvPr>
        </p:nvPicPr>
        <p:blipFill>
          <a:blip r:embed="rId2"/>
          <a:stretch>
            <a:fillRect/>
          </a:stretch>
        </p:blipFill>
        <p:spPr>
          <a:xfrm rot="16200000">
            <a:off x="4541224" y="-1800749"/>
            <a:ext cx="3360421" cy="11739656"/>
          </a:xfrm>
        </p:spPr>
      </p:pic>
      <p:pic>
        <p:nvPicPr>
          <p:cNvPr id="7" name="Picture 6">
            <a:extLst>
              <a:ext uri="{FF2B5EF4-FFF2-40B4-BE49-F238E27FC236}">
                <a16:creationId xmlns:a16="http://schemas.microsoft.com/office/drawing/2014/main" id="{B71E05C3-34ED-8344-6A14-3A511B7C4098}"/>
              </a:ext>
            </a:extLst>
          </p:cNvPr>
          <p:cNvPicPr>
            <a:picLocks noChangeAspect="1"/>
          </p:cNvPicPr>
          <p:nvPr/>
        </p:nvPicPr>
        <p:blipFill>
          <a:blip r:embed="rId3"/>
          <a:stretch>
            <a:fillRect/>
          </a:stretch>
        </p:blipFill>
        <p:spPr>
          <a:xfrm>
            <a:off x="5705703" y="365125"/>
            <a:ext cx="6385560" cy="6431171"/>
          </a:xfrm>
          <a:prstGeom prst="rect">
            <a:avLst/>
          </a:prstGeom>
        </p:spPr>
      </p:pic>
    </p:spTree>
    <p:extLst>
      <p:ext uri="{BB962C8B-B14F-4D97-AF65-F5344CB8AC3E}">
        <p14:creationId xmlns:p14="http://schemas.microsoft.com/office/powerpoint/2010/main" val="423493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AB928-2548-2EAF-2B3F-9D83918D51E9}"/>
              </a:ext>
            </a:extLst>
          </p:cNvPr>
          <p:cNvSpPr>
            <a:spLocks noGrp="1"/>
          </p:cNvSpPr>
          <p:nvPr>
            <p:ph type="title"/>
          </p:nvPr>
        </p:nvSpPr>
        <p:spPr/>
        <p:txBody>
          <a:bodyPr/>
          <a:lstStyle/>
          <a:p>
            <a:r>
              <a:rPr lang="en-US" dirty="0"/>
              <a:t>Spleen</a:t>
            </a:r>
          </a:p>
        </p:txBody>
      </p:sp>
      <p:pic>
        <p:nvPicPr>
          <p:cNvPr id="5" name="Content Placeholder 4">
            <a:extLst>
              <a:ext uri="{FF2B5EF4-FFF2-40B4-BE49-F238E27FC236}">
                <a16:creationId xmlns:a16="http://schemas.microsoft.com/office/drawing/2014/main" id="{E7DC3131-FED5-E0C9-26AA-2DCA20C3DF14}"/>
              </a:ext>
            </a:extLst>
          </p:cNvPr>
          <p:cNvPicPr>
            <a:picLocks noGrp="1" noChangeAspect="1"/>
          </p:cNvPicPr>
          <p:nvPr>
            <p:ph idx="1"/>
          </p:nvPr>
        </p:nvPicPr>
        <p:blipFill>
          <a:blip r:embed="rId2"/>
          <a:stretch>
            <a:fillRect/>
          </a:stretch>
        </p:blipFill>
        <p:spPr>
          <a:xfrm rot="16200000">
            <a:off x="4428490" y="-1755109"/>
            <a:ext cx="3335020" cy="11650917"/>
          </a:xfrm>
        </p:spPr>
      </p:pic>
      <p:pic>
        <p:nvPicPr>
          <p:cNvPr id="7" name="Picture 6">
            <a:extLst>
              <a:ext uri="{FF2B5EF4-FFF2-40B4-BE49-F238E27FC236}">
                <a16:creationId xmlns:a16="http://schemas.microsoft.com/office/drawing/2014/main" id="{5D223453-923A-8D0E-539E-42499ECA9A32}"/>
              </a:ext>
            </a:extLst>
          </p:cNvPr>
          <p:cNvPicPr>
            <a:picLocks noChangeAspect="1"/>
          </p:cNvPicPr>
          <p:nvPr/>
        </p:nvPicPr>
        <p:blipFill>
          <a:blip r:embed="rId3"/>
          <a:stretch>
            <a:fillRect/>
          </a:stretch>
        </p:blipFill>
        <p:spPr>
          <a:xfrm>
            <a:off x="5647436" y="365125"/>
            <a:ext cx="6386068" cy="6355802"/>
          </a:xfrm>
          <a:prstGeom prst="rect">
            <a:avLst/>
          </a:prstGeom>
        </p:spPr>
      </p:pic>
    </p:spTree>
    <p:extLst>
      <p:ext uri="{BB962C8B-B14F-4D97-AF65-F5344CB8AC3E}">
        <p14:creationId xmlns:p14="http://schemas.microsoft.com/office/powerpoint/2010/main" val="3238017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34C8E-E55A-AD8B-F31A-6BE665799FB3}"/>
              </a:ext>
            </a:extLst>
          </p:cNvPr>
          <p:cNvSpPr>
            <a:spLocks noGrp="1"/>
          </p:cNvSpPr>
          <p:nvPr>
            <p:ph type="title"/>
          </p:nvPr>
        </p:nvSpPr>
        <p:spPr/>
        <p:txBody>
          <a:bodyPr/>
          <a:lstStyle/>
          <a:p>
            <a:r>
              <a:rPr lang="en-US" dirty="0"/>
              <a:t>Prostate</a:t>
            </a:r>
          </a:p>
        </p:txBody>
      </p:sp>
      <p:pic>
        <p:nvPicPr>
          <p:cNvPr id="5" name="Content Placeholder 4">
            <a:extLst>
              <a:ext uri="{FF2B5EF4-FFF2-40B4-BE49-F238E27FC236}">
                <a16:creationId xmlns:a16="http://schemas.microsoft.com/office/drawing/2014/main" id="{AF6D590D-C005-9E7C-C794-460B69F68506}"/>
              </a:ext>
            </a:extLst>
          </p:cNvPr>
          <p:cNvPicPr>
            <a:picLocks noGrp="1" noChangeAspect="1"/>
          </p:cNvPicPr>
          <p:nvPr>
            <p:ph idx="1"/>
          </p:nvPr>
        </p:nvPicPr>
        <p:blipFill>
          <a:blip r:embed="rId2"/>
          <a:stretch>
            <a:fillRect/>
          </a:stretch>
        </p:blipFill>
        <p:spPr>
          <a:xfrm rot="16200000">
            <a:off x="4428490" y="-1503649"/>
            <a:ext cx="3335020" cy="11650916"/>
          </a:xfrm>
        </p:spPr>
      </p:pic>
      <p:pic>
        <p:nvPicPr>
          <p:cNvPr id="7" name="Picture 6">
            <a:extLst>
              <a:ext uri="{FF2B5EF4-FFF2-40B4-BE49-F238E27FC236}">
                <a16:creationId xmlns:a16="http://schemas.microsoft.com/office/drawing/2014/main" id="{E3C8FC92-AB10-D04A-31E5-3B9487AB4E3B}"/>
              </a:ext>
            </a:extLst>
          </p:cNvPr>
          <p:cNvPicPr>
            <a:picLocks noChangeAspect="1"/>
          </p:cNvPicPr>
          <p:nvPr/>
        </p:nvPicPr>
        <p:blipFill>
          <a:blip r:embed="rId3"/>
          <a:stretch>
            <a:fillRect/>
          </a:stretch>
        </p:blipFill>
        <p:spPr>
          <a:xfrm>
            <a:off x="5689060" y="365125"/>
            <a:ext cx="6232398" cy="6247344"/>
          </a:xfrm>
          <a:prstGeom prst="rect">
            <a:avLst/>
          </a:prstGeom>
        </p:spPr>
      </p:pic>
    </p:spTree>
    <p:extLst>
      <p:ext uri="{BB962C8B-B14F-4D97-AF65-F5344CB8AC3E}">
        <p14:creationId xmlns:p14="http://schemas.microsoft.com/office/powerpoint/2010/main" val="1655879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0E1F9-454C-C68F-8069-4A6219DC1BC0}"/>
              </a:ext>
            </a:extLst>
          </p:cNvPr>
          <p:cNvSpPr>
            <a:spLocks noGrp="1"/>
          </p:cNvSpPr>
          <p:nvPr>
            <p:ph type="title"/>
          </p:nvPr>
        </p:nvSpPr>
        <p:spPr/>
        <p:txBody>
          <a:bodyPr/>
          <a:lstStyle/>
          <a:p>
            <a:r>
              <a:rPr lang="en-US" dirty="0"/>
              <a:t>Topic</a:t>
            </a:r>
          </a:p>
        </p:txBody>
      </p:sp>
      <p:sp>
        <p:nvSpPr>
          <p:cNvPr id="3" name="Content Placeholder 2">
            <a:extLst>
              <a:ext uri="{FF2B5EF4-FFF2-40B4-BE49-F238E27FC236}">
                <a16:creationId xmlns:a16="http://schemas.microsoft.com/office/drawing/2014/main" id="{760728B2-41FD-BB2D-3512-D0D7B85B4DEF}"/>
              </a:ext>
            </a:extLst>
          </p:cNvPr>
          <p:cNvSpPr>
            <a:spLocks noGrp="1"/>
          </p:cNvSpPr>
          <p:nvPr>
            <p:ph idx="1"/>
          </p:nvPr>
        </p:nvSpPr>
        <p:spPr/>
        <p:txBody>
          <a:bodyPr/>
          <a:lstStyle/>
          <a:p>
            <a:r>
              <a:rPr lang="en-US" dirty="0"/>
              <a:t>…and I think I need to try K-fold or find best splitting way to see which training result shows the best results. </a:t>
            </a:r>
          </a:p>
          <a:p>
            <a:r>
              <a:rPr lang="en-US" dirty="0"/>
              <a:t>Second, adjust the network filter in efficient-</a:t>
            </a:r>
            <a:r>
              <a:rPr lang="en-US" dirty="0" err="1"/>
              <a:t>unet</a:t>
            </a:r>
            <a:r>
              <a:rPr lang="en-US" dirty="0"/>
              <a:t> and get best result. I think this will be very challenging and I need to study a lot but it is still challengeable. </a:t>
            </a:r>
          </a:p>
          <a:p>
            <a:r>
              <a:rPr lang="en-US" dirty="0"/>
              <a:t>On this point, since there are five organ and before competition is about kidney, so I want to choose one organ rest of four and run the training. If I see good result, then I can expand this to other organ one by one. </a:t>
            </a:r>
          </a:p>
        </p:txBody>
      </p:sp>
    </p:spTree>
    <p:extLst>
      <p:ext uri="{BB962C8B-B14F-4D97-AF65-F5344CB8AC3E}">
        <p14:creationId xmlns:p14="http://schemas.microsoft.com/office/powerpoint/2010/main" val="28096602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2662</TotalTime>
  <Words>264</Words>
  <Application>Microsoft Macintosh PowerPoint</Application>
  <PresentationFormat>Widescreen</PresentationFormat>
  <Paragraphs>18</Paragraphs>
  <Slides>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HuBMAP + HPA – Hacking theHuman Body</vt:lpstr>
      <vt:lpstr>Purpose</vt:lpstr>
      <vt:lpstr>Kidney</vt:lpstr>
      <vt:lpstr>Lung</vt:lpstr>
      <vt:lpstr>Intestine</vt:lpstr>
      <vt:lpstr>Spleen</vt:lpstr>
      <vt:lpstr>Prostate</vt:lpstr>
      <vt:lpstr>Topic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HuBMAP + HPA – Hacking theHuman Body</dc:title>
  <dc:creator>JieHyun Kim</dc:creator>
  <cp:lastModifiedBy>JieHyun Kim</cp:lastModifiedBy>
  <cp:revision>8</cp:revision>
  <dcterms:created xsi:type="dcterms:W3CDTF">2022-09-13T16:58:03Z</dcterms:created>
  <dcterms:modified xsi:type="dcterms:W3CDTF">2022-09-15T13:20:59Z</dcterms:modified>
</cp:coreProperties>
</file>

<file path=docProps/thumbnail.jpeg>
</file>